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60" r:id="rId5"/>
    <p:sldId id="261" r:id="rId6"/>
    <p:sldId id="266" r:id="rId7"/>
    <p:sldId id="267" r:id="rId8"/>
    <p:sldId id="259" r:id="rId9"/>
    <p:sldId id="263" r:id="rId11"/>
    <p:sldId id="265" r:id="rId12"/>
    <p:sldId id="264" r:id="rId13"/>
    <p:sldId id="270" r:id="rId14"/>
    <p:sldId id="268" r:id="rId15"/>
    <p:sldId id="257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11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29.png"/><Relationship Id="rId3" Type="http://schemas.openxmlformats.org/officeDocument/2006/relationships/tags" Target="../tags/tag7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9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Drone Project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Shiwei Chen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125" y="111830"/>
            <a:ext cx="10969200" cy="705600"/>
          </a:xfrm>
        </p:spPr>
        <p:txBody>
          <a:bodyPr/>
          <a:p>
            <a:pPr algn="l"/>
            <a:r>
              <a:rPr lang="en-US" altLang="zh-CN"/>
              <a:t>Test Results of the lidar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46710" y="817245"/>
            <a:ext cx="6694170" cy="2519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 b="1"/>
              <a:t>NORMAL - Waypoint 1</a:t>
            </a:r>
            <a:r>
              <a:rPr lang="en-US" altLang="zh-CN" sz="1000"/>
              <a:t>                 | Pos [2.0, 2.5, 3.0] | Lidar: [+X:2.50, -X:2.00, +Y:2.50, -Y:2.50, +Z:2.00, -Z:3.00]</a:t>
            </a:r>
            <a:endParaRPr lang="en-US" altLang="zh-CN" sz="1000"/>
          </a:p>
          <a:p>
            <a:r>
              <a:rPr lang="en-US" altLang="zh-CN" sz="1000" b="1"/>
              <a:t>ROTATE_BEFORE - Waypoint 1</a:t>
            </a:r>
            <a:r>
              <a:rPr lang="en-US" altLang="zh-CN" sz="1000"/>
              <a:t> | Pos [2.0, 2.5, 3.0] | Lidar: [+X:2.50, -X:2.00, +Y:2.50, -Y:2.50, +Z:2.00, -Z:3.00]</a:t>
            </a:r>
            <a:endParaRPr lang="en-US" altLang="zh-CN" sz="1000"/>
          </a:p>
          <a:p>
            <a:r>
              <a:rPr lang="en-US" altLang="zh-CN" sz="1000" b="1"/>
              <a:t>ROTATE_AFTER</a:t>
            </a:r>
            <a:r>
              <a:rPr lang="en-US" altLang="zh-CN" sz="1000"/>
              <a:t> </a:t>
            </a:r>
            <a:r>
              <a:rPr lang="en-US" altLang="zh-CN" sz="1000" b="1"/>
              <a:t>- Waypoint 1   </a:t>
            </a:r>
            <a:r>
              <a:rPr lang="en-US" altLang="zh-CN" sz="1000"/>
              <a:t> | Pos [2.0, 2.5, 3.0] | Lidar: [+X:3.54, -X:2.83, +Y:2.83, -Y:3.54, +Z:2.00, -Z:3.00]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 b="1"/>
              <a:t>NORMAL - Waypoint 2</a:t>
            </a:r>
            <a:r>
              <a:rPr lang="en-US" altLang="zh-CN" sz="1000"/>
              <a:t>                 | Pos [3.0, 2.5, 1.0] | Lidar: [+X:3.54, -X:3.54, +Y:3.54, -Y:3.54, +Z:4.00, -Z:1.00]</a:t>
            </a:r>
            <a:endParaRPr lang="en-US" altLang="zh-CN" sz="1000"/>
          </a:p>
          <a:p>
            <a:r>
              <a:rPr lang="en-US" altLang="zh-CN" sz="1000" b="1"/>
              <a:t>ROTATE_BEFORE - Waypoint 2 </a:t>
            </a:r>
            <a:r>
              <a:rPr lang="en-US" altLang="zh-CN" sz="1000"/>
              <a:t>| Pos [3.0, 2.5, 1.0] | Lidar: [+X:3.54, -X:3.54, +Y:3.54, -Y:3.54, +Z:4.00, -Z:1.00]</a:t>
            </a:r>
            <a:endParaRPr lang="en-US" altLang="zh-CN" sz="1000"/>
          </a:p>
          <a:p>
            <a:r>
              <a:rPr lang="en-US" altLang="zh-CN" sz="1000" b="1"/>
              <a:t>ROTATE_AFTER</a:t>
            </a:r>
            <a:r>
              <a:rPr lang="en-US" altLang="zh-CN" sz="1000"/>
              <a:t> </a:t>
            </a:r>
            <a:r>
              <a:rPr lang="en-US" altLang="zh-CN" sz="1000" b="1"/>
              <a:t>- Waypoint 2</a:t>
            </a:r>
            <a:r>
              <a:rPr lang="en-US" altLang="zh-CN" sz="1000"/>
              <a:t>    | Pos [3.0, 2.5, 1.0] | Lidar: [+X:6.50, -X:3.00, +Y:2.50, -Y:2.50, +Z:4.00, -Z:1.00]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 b="1"/>
              <a:t>NORMAL - Waypoint</a:t>
            </a:r>
            <a:r>
              <a:rPr lang="en-US" altLang="zh-CN" sz="1000"/>
              <a:t> </a:t>
            </a:r>
            <a:r>
              <a:rPr lang="en-US" altLang="zh-CN" sz="1000" b="1"/>
              <a:t>3</a:t>
            </a:r>
            <a:r>
              <a:rPr lang="en-US" altLang="zh-CN" sz="1000"/>
              <a:t>                 | Pos [6.0, 3.0, 1.2] | Lidar: [+X:3.50, -X:6.00, +Y:2.00, -Y:3.00, +Z:3.75, -Z:1.25]</a:t>
            </a:r>
            <a:endParaRPr lang="en-US" altLang="zh-CN" sz="1000"/>
          </a:p>
          <a:p>
            <a:r>
              <a:rPr lang="en-US" altLang="zh-CN" sz="1000" b="1"/>
              <a:t>ROTATE_BEFORE</a:t>
            </a:r>
            <a:r>
              <a:rPr lang="en-US" altLang="zh-CN" sz="1000"/>
              <a:t> </a:t>
            </a:r>
            <a:r>
              <a:rPr lang="en-US" altLang="zh-CN" sz="1000" b="1"/>
              <a:t>- Waypoint 3</a:t>
            </a:r>
            <a:r>
              <a:rPr lang="en-US" altLang="zh-CN" sz="1000"/>
              <a:t> | Pos [6.0, 3.0, 1.2] | Lidar: [+X:3.50, -X:6.00, +Y:2.00, -Y:3.00, +Z:3.75, -Z:1.25]</a:t>
            </a:r>
            <a:endParaRPr lang="en-US" altLang="zh-CN" sz="1000"/>
          </a:p>
          <a:p>
            <a:r>
              <a:rPr lang="en-US" altLang="zh-CN" sz="1000" b="1"/>
              <a:t>ROTATE_AFTER</a:t>
            </a:r>
            <a:r>
              <a:rPr lang="en-US" altLang="zh-CN" sz="1000"/>
              <a:t> </a:t>
            </a:r>
            <a:r>
              <a:rPr lang="en-US" altLang="zh-CN" sz="1000" b="1"/>
              <a:t>- Waypoint 3   </a:t>
            </a:r>
            <a:r>
              <a:rPr lang="en-US" altLang="zh-CN" sz="1000"/>
              <a:t> | Pos [6.0, 3.0, 1.2] | Lidar: [+X:2.83, -X:4.24, +Y:2.83, -Y:4.24, +Z:3.75, -Z:1.25]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 b="1"/>
              <a:t>NORMAL - Waypoint 4</a:t>
            </a:r>
            <a:r>
              <a:rPr lang="en-US" altLang="zh-CN" sz="1000"/>
              <a:t>                 | Pos [7.0, 3.0, 1.2] | Lidar: [+X:2.83, -X:4.24, +Y:2.83, -Y:3.54, +Z:3.75, -Z:1.25]</a:t>
            </a:r>
            <a:endParaRPr lang="en-US" altLang="zh-CN" sz="1000"/>
          </a:p>
          <a:p>
            <a:r>
              <a:rPr lang="en-US" altLang="zh-CN" sz="1000" b="1"/>
              <a:t>ROTATE_BEFORE - Waypoint 4</a:t>
            </a:r>
            <a:r>
              <a:rPr lang="en-US" altLang="zh-CN" sz="1000"/>
              <a:t> | Pos [7.0, 3.0, 1.2] | Lidar: [+X:2.83, -X:4.24, +Y:2.83, -Y:3.54, +Z:3.75, -Z:1.25]</a:t>
            </a:r>
            <a:endParaRPr lang="en-US" altLang="zh-CN" sz="1000"/>
          </a:p>
          <a:p>
            <a:r>
              <a:rPr lang="en-US" altLang="zh-CN" sz="1000" b="1"/>
              <a:t>ROTATE_AFTER - Waypoint 4   </a:t>
            </a:r>
            <a:r>
              <a:rPr lang="en-US" altLang="zh-CN" sz="1000"/>
              <a:t> | Pos [7.0, 3.0, 1.2] | Lidar: [+X:2.50, -X:7.00, +Y:2.00, -Y:3.00, +Z:3.75, -Z:1.25]</a:t>
            </a:r>
            <a:endParaRPr lang="en-US" altLang="zh-CN" sz="1000"/>
          </a:p>
        </p:txBody>
      </p:sp>
      <p:sp>
        <p:nvSpPr>
          <p:cNvPr id="5" name="文本框 4"/>
          <p:cNvSpPr txBox="1"/>
          <p:nvPr/>
        </p:nvSpPr>
        <p:spPr>
          <a:xfrm>
            <a:off x="443230" y="3336290"/>
            <a:ext cx="6659880" cy="3230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/>
              <a:t>NORMAL - Waypoint 5   | Pos [8.0, 2.5, 1.2]   | Lidar: [+X:1.50, -X:8.00, +Y:2.50, -Y:2.50, +Z:3.75, -Z:1.25]</a:t>
            </a:r>
            <a:endParaRPr lang="en-US" altLang="zh-CN" sz="1000"/>
          </a:p>
          <a:p>
            <a:r>
              <a:rPr lang="en-US" altLang="zh-CN" sz="1000"/>
              <a:t>NORMAL - Waypoint 6   | Pos [9.5, 1.2, 1.2]   | Lidar: [+X:5.00, -X:9.50, +Y:1.25, -Y:1.25, +Z:3.75, -Z:1.25]</a:t>
            </a:r>
            <a:endParaRPr lang="en-US" altLang="zh-CN" sz="1000"/>
          </a:p>
          <a:p>
            <a:r>
              <a:rPr lang="en-US" altLang="zh-CN" sz="1000"/>
              <a:t>NORMAL - Waypoint 7   | Pos [11.0, 1.2, 2.5] | Lidar: [+X:8.50, -X:10.00, +Y:3.75, -Y:1.25, +Z:2.50, -Z:2.50]</a:t>
            </a:r>
            <a:endParaRPr lang="en-US" altLang="zh-CN" sz="1000"/>
          </a:p>
          <a:p>
            <a:r>
              <a:rPr lang="en-US" altLang="zh-CN" sz="1000"/>
              <a:t>NORMAL - Waypoint 8   | Pos [13.0, 2.0, 3.8] | Lidar: [+X:6.50, -X:10.00, +Y:3.00, -Y:2.00, +Z:1.25, -Z:3.75]</a:t>
            </a:r>
            <a:endParaRPr lang="en-US" altLang="zh-CN" sz="1000"/>
          </a:p>
          <a:p>
            <a:r>
              <a:rPr lang="en-US" altLang="zh-CN" sz="1000"/>
              <a:t>NORMAL - Waypoint 9   | Pos [15.5, 2.0, 3.8] | Lidar: [+X:4.00, -X:10.00, +Y:3.00, -Y:2.00, +Z:1.25, -Z:3.75]</a:t>
            </a:r>
            <a:endParaRPr lang="en-US" altLang="zh-CN" sz="1000"/>
          </a:p>
          <a:p>
            <a:r>
              <a:rPr lang="en-US" altLang="zh-CN" sz="1000"/>
              <a:t>NORMAL - Waypoint 10 | Pos [17.0, 2.0, 2.5] | Lidar: [+X:2.50, -X:10.00, +Y:3.00, -Y:2.00, +Z:2.50, -Z:2.50]</a:t>
            </a:r>
            <a:endParaRPr lang="en-US" altLang="zh-CN" sz="1000"/>
          </a:p>
          <a:p>
            <a:r>
              <a:rPr lang="en-US" altLang="zh-CN" sz="1000"/>
              <a:t>NORMAL - Waypoint 11 | Pos [19.0, 3.8, 2.5] | Lidar: [+X:5.50, -X:10.00, +Y:1.25, -Y:3.75, +Z:2.50, -Z:2.50]</a:t>
            </a:r>
            <a:endParaRPr lang="en-US" altLang="zh-CN" sz="1000"/>
          </a:p>
          <a:p>
            <a:r>
              <a:rPr lang="en-US" altLang="zh-CN" sz="1000"/>
              <a:t>NORMAL - Waypoint 12 | Pos [21.0, 3.8, 2.5] | Lidar: [+X:3.50, -X:10.00, +Y:1.25, -Y:3.75, +Z:2.50, -Z:2.50]</a:t>
            </a:r>
            <a:endParaRPr lang="en-US" altLang="zh-CN" sz="1000"/>
          </a:p>
          <a:p>
            <a:r>
              <a:rPr lang="en-US" altLang="zh-CN" sz="1000"/>
              <a:t>NORMAL - Waypoint 13 | Pos [23.0, 3.0, 3.8] | Lidar: [+X:1.50, -X:10.00, +Y:2.00, -Y:3.00, +Z:1.25, -Z:3.75]</a:t>
            </a:r>
            <a:endParaRPr lang="en-US" altLang="zh-CN" sz="1000"/>
          </a:p>
          <a:p>
            <a:r>
              <a:rPr lang="en-US" altLang="zh-CN" sz="1000"/>
              <a:t>NORMAL - Waypoint 14 | Pos [26.0, 3.0, 3.8] | Lidar: [+X:3.50, -X:10.00, +Y:2.00, -Y:3.00, +Z:1.25, -Z:3.75]</a:t>
            </a:r>
            <a:endParaRPr lang="en-US" altLang="zh-CN" sz="1000"/>
          </a:p>
          <a:p>
            <a:r>
              <a:rPr lang="en-US" altLang="zh-CN" sz="1000"/>
              <a:t>NORMAL - Waypoint 15 | Pos [28.0, 3.0, 2.5] | Lidar: [+X:1.50, -X:10.00, +Y:2.00, -Y:3.00, +Z:2.50, -Z:2.50]</a:t>
            </a:r>
            <a:endParaRPr lang="en-US" altLang="zh-CN" sz="1000"/>
          </a:p>
          <a:p>
            <a:r>
              <a:rPr lang="en-US" altLang="zh-CN" sz="1000"/>
              <a:t>NORMAL - Waypoint 16 | Pos [30.5, 1.2, 2.5] | Lidar: [+X:10.00, -X:10.00, +Y:3.75, -Y:1.25, +Z:2.50, -Z:2.50]</a:t>
            </a:r>
            <a:endParaRPr lang="en-US" altLang="zh-CN" sz="1000"/>
          </a:p>
          <a:p>
            <a:r>
              <a:rPr lang="en-US" altLang="zh-CN" sz="1000"/>
              <a:t>NORMAL - Waypoint 17 | Pos [33.0, 1.2, 2.5] | Lidar: [+X:10.00, -X:10.00, +Y:3.75, -Y:1.25, +Z:2.50, -Z:2.50]</a:t>
            </a:r>
            <a:endParaRPr lang="en-US" altLang="zh-CN" sz="1000"/>
          </a:p>
          <a:p>
            <a:r>
              <a:rPr lang="en-US" altLang="zh-CN" sz="1000"/>
              <a:t>NORMAL - Waypoint 18 | Pos [36.0, 1.0, 2.5] | Lidar: [+X:10.00, -X:10.00, +Y:4.00, -Y:1.00, +Z:2.50, -Z:2.50]</a:t>
            </a:r>
            <a:endParaRPr lang="en-US" altLang="zh-CN" sz="1000"/>
          </a:p>
          <a:p>
            <a:r>
              <a:rPr lang="en-US" altLang="zh-CN" sz="1000"/>
              <a:t>NORMAL - Waypoint 19 | Pos [38.0, 2.5, 2.5] | Lidar: [+X:10.00, -X:10.00, +Y:2.50, -Y:2.50, +Z:2.50, -Z:2.50]</a:t>
            </a:r>
            <a:endParaRPr lang="en-US" altLang="zh-CN" sz="1000"/>
          </a:p>
          <a:p>
            <a:r>
              <a:rPr lang="en-US" altLang="zh-CN" sz="1000"/>
              <a:t>NORMAL - Waypoint 20 | Pos [40.0, 4.0, 2.5] | Lidar: [+X:10.00, -X:10.00, +Y:1.00, -Y:4.00, +Z:2.50, -Z:2.50]</a:t>
            </a:r>
            <a:endParaRPr lang="en-US" altLang="zh-CN" sz="1000"/>
          </a:p>
          <a:p>
            <a:r>
              <a:rPr lang="en-US" altLang="zh-CN" sz="1000"/>
              <a:t>NORMAL - Waypoint 21 | Pos [42.0, 3.0, 2.5] | Lidar: [+X:8.00, -X:10.00, +Y:2.00, -Y:3.00, +Z:2.50, -Z:2.50]</a:t>
            </a:r>
            <a:endParaRPr lang="en-US" altLang="zh-CN" sz="1000"/>
          </a:p>
          <a:p>
            <a:r>
              <a:rPr lang="en-US" altLang="zh-CN" sz="1000"/>
              <a:t>NORMAL - Waypoint 22 | Pos [44.0, 2.0, 2.5] | Lidar: [+X:6.00, -X:10.00, +Y:3.00, -Y:2.00, +Z:2.50, -Z:2.50]</a:t>
            </a:r>
            <a:endParaRPr lang="en-US" altLang="zh-CN" sz="1000"/>
          </a:p>
          <a:p>
            <a:r>
              <a:rPr lang="en-US" altLang="zh-CN" sz="1000"/>
              <a:t>NORMAL - Waypoint 23 | Pos [46.0, 2.5, 2.5] | Lidar: [+X:4.00, -X:10.00, +Y:2.50, -Y:2.50, +Z:2.50, -Z:2.50]</a:t>
            </a:r>
            <a:endParaRPr lang="en-US" altLang="zh-CN" sz="1000"/>
          </a:p>
          <a:p>
            <a:r>
              <a:rPr lang="en-US" altLang="zh-CN" sz="1000"/>
              <a:t>NORMAL - Waypoint 24 | Pos [48.0, 2.5, 2.5] | Lidar: [+X:2.00, -X:10.00, +Y:2.50, -Y:2.50, +Z:2.50, -Z:2.50]</a:t>
            </a:r>
            <a:endParaRPr lang="en-US" altLang="zh-CN" sz="10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690" y="70"/>
            <a:ext cx="10969200" cy="705600"/>
          </a:xfrm>
        </p:spPr>
        <p:txBody>
          <a:bodyPr/>
          <a:p>
            <a:pPr algn="ctr"/>
            <a:r>
              <a:rPr lang="en-US" altLang="zh-CN"/>
              <a:t>The RL training and the Model result</a:t>
            </a:r>
            <a:endParaRPr lang="en-US" altLang="zh-CN"/>
          </a:p>
        </p:txBody>
      </p:sp>
      <p:pic>
        <p:nvPicPr>
          <p:cNvPr id="7" name="c03b263212f595eb28fa10825e7534e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134055"/>
            <a:ext cx="10969200" cy="705600"/>
          </a:xfrm>
        </p:spPr>
        <p:txBody>
          <a:bodyPr/>
          <a:p>
            <a:r>
              <a:rPr lang="en-US" altLang="zh-CN"/>
              <a:t>Whole Project Procedure</a:t>
            </a:r>
            <a:endParaRPr lang="en-US" altLang="zh-CN"/>
          </a:p>
        </p:txBody>
      </p:sp>
      <p:pic>
        <p:nvPicPr>
          <p:cNvPr id="4" name="图片 3" descr="ChatGPT Image 2025年5月2日 12_52_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888365"/>
            <a:ext cx="5865495" cy="5865495"/>
          </a:xfrm>
          <a:prstGeom prst="rect">
            <a:avLst/>
          </a:prstGeom>
        </p:spPr>
      </p:pic>
      <p:pic>
        <p:nvPicPr>
          <p:cNvPr id="5" name="图片 4" descr="ChatGPT Image 2025年5月2日 12_56_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839470"/>
            <a:ext cx="5897245" cy="3931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4675" y="3477895"/>
            <a:ext cx="2163445" cy="290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set Env and Goal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23965" y="838200"/>
            <a:ext cx="5607685" cy="408622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1060" y="3947795"/>
            <a:ext cx="358775" cy="377190"/>
          </a:xfrm>
          <a:prstGeom prst="lef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710" y="141605"/>
            <a:ext cx="11635740" cy="1127760"/>
          </a:xfrm>
        </p:spPr>
        <p:txBody>
          <a:bodyPr>
            <a:noAutofit/>
          </a:bodyPr>
          <a:p>
            <a:pPr algn="ctr"/>
            <a:r>
              <a:rPr lang="en-US" altLang="zh-CN" sz="2800" b="1"/>
              <a:t>Main structure of the document </a:t>
            </a:r>
            <a:endParaRPr lang="en-US" altLang="zh-CN" sz="2800" b="1"/>
          </a:p>
        </p:txBody>
      </p:sp>
      <p:pic>
        <p:nvPicPr>
          <p:cNvPr id="10" name="图片 9" descr="ChatGPT Image 2025年5月2日 13_12_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1313815"/>
            <a:ext cx="7508875" cy="50063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76870" y="1613535"/>
            <a:ext cx="3518535" cy="88138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Potential Field Method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7976870" y="2759075"/>
            <a:ext cx="3518535" cy="88138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Visual Detect Module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7976870" y="3904615"/>
            <a:ext cx="3518535" cy="88138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Complex Neural Network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413375" y="2802255"/>
            <a:ext cx="2199005" cy="445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Work in progress</a:t>
            </a:r>
            <a:endParaRPr lang="zh-CN" altLang="en-US" b="1"/>
          </a:p>
        </p:txBody>
      </p:sp>
      <p:sp>
        <p:nvSpPr>
          <p:cNvPr id="16" name="右箭头 15"/>
          <p:cNvSpPr/>
          <p:nvPr/>
        </p:nvSpPr>
        <p:spPr>
          <a:xfrm>
            <a:off x="5327015" y="2666365"/>
            <a:ext cx="2454275" cy="692785"/>
          </a:xfrm>
          <a:prstGeom prst="rightArrow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40105" y="5814695"/>
            <a:ext cx="5928995" cy="93345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RL-Based Drone Navigation with LiDAR for Obstacle Avoidance</a:t>
            </a:r>
            <a:endParaRPr lang="en-US" altLang="zh-CN"/>
          </a:p>
        </p:txBody>
      </p:sp>
      <p:sp>
        <p:nvSpPr>
          <p:cNvPr id="18" name="下箭头 17"/>
          <p:cNvSpPr/>
          <p:nvPr/>
        </p:nvSpPr>
        <p:spPr>
          <a:xfrm>
            <a:off x="3465830" y="4961890"/>
            <a:ext cx="629285" cy="755015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07260" y="250825"/>
            <a:ext cx="7747635" cy="91122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095115" y="51161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Successful!</a:t>
            </a:r>
            <a:endParaRPr lang="en-US" altLang="zh-CN"/>
          </a:p>
        </p:txBody>
      </p:sp>
      <p:sp>
        <p:nvSpPr>
          <p:cNvPr id="21" name="下箭头 20"/>
          <p:cNvSpPr/>
          <p:nvPr/>
        </p:nvSpPr>
        <p:spPr>
          <a:xfrm>
            <a:off x="9439910" y="4855210"/>
            <a:ext cx="593090" cy="718820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66635" y="5643245"/>
            <a:ext cx="4733290" cy="108140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Higher-Level Drone Model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745" y="2884240"/>
            <a:ext cx="10969200" cy="705600"/>
          </a:xfrm>
        </p:spPr>
        <p:txBody>
          <a:bodyPr/>
          <a:p>
            <a:pPr algn="ctr"/>
            <a:r>
              <a:rPr lang="en-US" altLang="zh-CN"/>
              <a:t>Thank you!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LIDAR implementation principle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1910" y="2922270"/>
            <a:ext cx="1952625" cy="77279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Method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710180" y="2334895"/>
            <a:ext cx="1805305" cy="6991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AABB_Box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735580" y="3733165"/>
            <a:ext cx="1779905" cy="6978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Slab_Mothod</a:t>
            </a:r>
            <a:endParaRPr lang="en-US" altLang="zh-CN"/>
          </a:p>
        </p:txBody>
      </p:sp>
      <p:sp>
        <p:nvSpPr>
          <p:cNvPr id="9" name="右箭头 8"/>
          <p:cNvSpPr/>
          <p:nvPr/>
        </p:nvSpPr>
        <p:spPr>
          <a:xfrm>
            <a:off x="2179955" y="2491740"/>
            <a:ext cx="474345" cy="3854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179955" y="3893185"/>
            <a:ext cx="474345" cy="3778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ChatGPT Image 2025年5月1日 20_17_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365" y="1671955"/>
            <a:ext cx="3921760" cy="3921760"/>
          </a:xfrm>
          <a:prstGeom prst="rect">
            <a:avLst/>
          </a:prstGeom>
        </p:spPr>
      </p:pic>
      <p:pic>
        <p:nvPicPr>
          <p:cNvPr id="14" name="图片 13" descr="ChatGPT Image 2025年5月2日 13_28_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35" y="1671955"/>
            <a:ext cx="3678555" cy="36785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61400" y="2619375"/>
            <a:ext cx="476250" cy="302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200"/>
              <a:t>Left</a:t>
            </a:r>
            <a:endParaRPr lang="en-US" altLang="zh-CN" sz="1200"/>
          </a:p>
        </p:txBody>
      </p:sp>
      <p:sp>
        <p:nvSpPr>
          <p:cNvPr id="4" name="矩形 3"/>
          <p:cNvSpPr/>
          <p:nvPr/>
        </p:nvSpPr>
        <p:spPr>
          <a:xfrm>
            <a:off x="8549005" y="3893185"/>
            <a:ext cx="574675" cy="20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200"/>
              <a:t>Back</a:t>
            </a:r>
            <a:endParaRPr lang="en-US" altLang="zh-CN" sz="1200"/>
          </a:p>
        </p:txBody>
      </p:sp>
      <p:sp>
        <p:nvSpPr>
          <p:cNvPr id="6" name="矩形 5"/>
          <p:cNvSpPr/>
          <p:nvPr/>
        </p:nvSpPr>
        <p:spPr>
          <a:xfrm>
            <a:off x="11232515" y="3651250"/>
            <a:ext cx="593725" cy="24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Front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67085" y="4271010"/>
            <a:ext cx="540385" cy="236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Right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660" y="157550"/>
            <a:ext cx="10969200" cy="705600"/>
          </a:xfrm>
        </p:spPr>
        <p:txBody>
          <a:bodyPr/>
          <a:p>
            <a:r>
              <a:rPr lang="en-US" altLang="zh-CN"/>
              <a:t>Axis-Aligned Bounding Box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4779645"/>
            <a:ext cx="5617845" cy="796925"/>
          </a:xfrm>
          <a:prstGeom prst="rect">
            <a:avLst/>
          </a:prstGeom>
        </p:spPr>
      </p:pic>
      <p:pic>
        <p:nvPicPr>
          <p:cNvPr id="5" name="图片 4" descr="ChatGPT Image 2025年5月1日 20_17_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405765"/>
            <a:ext cx="5293360" cy="5293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5590" y="1046480"/>
            <a:ext cx="6841490" cy="4105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This diagram illustrates how LiDAR rays intersect Axis-Aligned Bounding Boxes (AABBs)</a:t>
            </a:r>
            <a:endParaRPr lang="en-US" altLang="zh-CN"/>
          </a:p>
          <a:p>
            <a:r>
              <a:rPr lang="en-US" altLang="zh-CN"/>
              <a:t>Each obstacle is represented as a box defined by its center and size</a:t>
            </a:r>
            <a:endParaRPr lang="en-US" altLang="zh-CN"/>
          </a:p>
          <a:p>
            <a:r>
              <a:rPr lang="en-US" altLang="zh-CN"/>
              <a:t>The code calculates the min and max corners of each box and uses ray-box intersection logic</a:t>
            </a:r>
            <a:endParaRPr lang="en-US" altLang="zh-CN"/>
          </a:p>
          <a:p>
            <a:endParaRPr lang="en-US" altLang="zh-CN"/>
          </a:p>
          <a:p>
            <a:r>
              <a:rPr lang="en-US" altLang="zh-CN" b="1"/>
              <a:t>positions</a:t>
            </a:r>
            <a:r>
              <a:rPr lang="en-US" altLang="zh-CN"/>
              <a:t>: drone positions (E, 3)</a:t>
            </a:r>
            <a:endParaRPr lang="en-US" altLang="zh-CN"/>
          </a:p>
          <a:p>
            <a:r>
              <a:rPr lang="en-US" altLang="zh-CN" b="1"/>
              <a:t>directions</a:t>
            </a:r>
            <a:r>
              <a:rPr lang="en-US" altLang="zh-CN"/>
              <a:t>: LiDAR ray directions (E, 6, 3)</a:t>
            </a:r>
            <a:endParaRPr lang="en-US" altLang="zh-CN"/>
          </a:p>
          <a:p>
            <a:r>
              <a:rPr lang="en-US" altLang="zh-CN" b="1"/>
              <a:t>Yaw:</a:t>
            </a:r>
            <a:r>
              <a:rPr lang="en-US" altLang="zh-CN"/>
              <a:t>The angle(E,)</a:t>
            </a:r>
            <a:endParaRPr lang="en-US" altLang="zh-CN" b="1"/>
          </a:p>
          <a:p>
            <a:r>
              <a:rPr lang="en-US" altLang="zh-CN" b="1"/>
              <a:t>obstacle_centers</a:t>
            </a:r>
            <a:r>
              <a:rPr lang="en-US" altLang="zh-CN"/>
              <a:t>: center position  (E, obs_num, 3)</a:t>
            </a:r>
            <a:endParaRPr lang="en-US" altLang="zh-CN"/>
          </a:p>
          <a:p>
            <a:r>
              <a:rPr lang="en-US" altLang="zh-CN" b="1"/>
              <a:t>obstacle_sizes</a:t>
            </a:r>
            <a:r>
              <a:rPr lang="en-US" altLang="zh-CN"/>
              <a:t>: size of each obstacle (E, obs_num, 3)</a:t>
            </a:r>
            <a:endParaRPr lang="en-US" altLang="zh-CN"/>
          </a:p>
          <a:p>
            <a:r>
              <a:rPr lang="en-US" altLang="zh-CN" b="1"/>
              <a:t>max_range</a:t>
            </a:r>
            <a:r>
              <a:rPr lang="en-US" altLang="zh-CN"/>
              <a:t>: maximum LiDAR detection range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171520"/>
            <a:ext cx="10969200" cy="705600"/>
          </a:xfrm>
        </p:spPr>
        <p:txBody>
          <a:bodyPr/>
          <a:p>
            <a:r>
              <a:rPr lang="en-US" altLang="zh-CN"/>
              <a:t>How LIDAR detects the obstacle</a:t>
            </a:r>
            <a:endParaRPr lang="en-US" altLang="zh-CN"/>
          </a:p>
        </p:txBody>
      </p:sp>
      <p:pic>
        <p:nvPicPr>
          <p:cNvPr id="6" name="内容占位符 5" descr="ChatGPT Image 2025年5月2日 13_47_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10" y="831215"/>
            <a:ext cx="4759325" cy="4759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7840" y="46208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2710" y="5471795"/>
            <a:ext cx="4958715" cy="371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The red ray checks whether it hits the  box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670050" y="4355465"/>
            <a:ext cx="630555" cy="265430"/>
          </a:xfrm>
          <a:prstGeom prst="rect">
            <a:avLst/>
          </a:prstGeom>
          <a:ln>
            <a:noFill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900" b="1"/>
              <a:t>T_Close</a:t>
            </a:r>
            <a:endParaRPr lang="en-US" altLang="zh-CN" sz="900" b="1"/>
          </a:p>
        </p:txBody>
      </p:sp>
      <p:sp>
        <p:nvSpPr>
          <p:cNvPr id="5" name="矩形 4"/>
          <p:cNvSpPr/>
          <p:nvPr/>
        </p:nvSpPr>
        <p:spPr>
          <a:xfrm>
            <a:off x="3554730" y="2322830"/>
            <a:ext cx="62484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 b="1"/>
              <a:t>T_Far</a:t>
            </a:r>
            <a:endParaRPr lang="en-US" altLang="zh-CN" sz="1000" b="1"/>
          </a:p>
        </p:txBody>
      </p:sp>
      <p:pic>
        <p:nvPicPr>
          <p:cNvPr id="14" name="图片 13" descr="Simple-slab-geometry-is-assumed-The-plasma-edge-region-is-d-x-d-with-x-d-at-th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95" y="831215"/>
            <a:ext cx="4362450" cy="45053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14795" y="5592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X=-δ is the exact place T=T_close 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14795" y="5960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X=+δ is the exact place T=T_Far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3319780" y="2303145"/>
            <a:ext cx="271780" cy="15176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5810" y="4083685"/>
            <a:ext cx="2912110" cy="635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47395" y="2259965"/>
            <a:ext cx="2955290" cy="635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111830"/>
            <a:ext cx="10969200" cy="705600"/>
          </a:xfrm>
        </p:spPr>
        <p:txBody>
          <a:bodyPr/>
          <a:p>
            <a:pPr algn="ctr"/>
            <a:r>
              <a:rPr lang="en-US" altLang="zh-CN" sz="4000" b="1"/>
              <a:t>SLAB method in 3 Directions</a:t>
            </a:r>
            <a:endParaRPr lang="en-US" altLang="zh-CN" sz="4000" b="1"/>
          </a:p>
        </p:txBody>
      </p:sp>
      <p:pic>
        <p:nvPicPr>
          <p:cNvPr id="14" name="图片 13" descr="Simple-slab-geometry-is-assumed-The-plasma-edge-region-is-d-x-d-with-x-d-at-t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817245"/>
            <a:ext cx="3072765" cy="3173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5715" y="4058920"/>
            <a:ext cx="451929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Doing such computation in 3 directions</a:t>
            </a:r>
            <a:endParaRPr lang="en-US" altLang="zh-CN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085215"/>
            <a:ext cx="2165350" cy="28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5315" y="1029335"/>
            <a:ext cx="121348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Hit point: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4425315" y="1474470"/>
            <a:ext cx="1820545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Drone Position:</a:t>
            </a:r>
            <a:endParaRPr lang="en-US" altLang="zh-CN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65" y="1570355"/>
            <a:ext cx="1282700" cy="254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25315" y="1872615"/>
            <a:ext cx="1583690" cy="359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Lidar_Vector:</a:t>
            </a:r>
            <a:endParaRPr lang="en-US" altLang="zh-CN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5" y="1927860"/>
            <a:ext cx="1257300" cy="273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345" y="1192530"/>
            <a:ext cx="1327150" cy="39370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7862570" y="1586230"/>
            <a:ext cx="2312035" cy="425450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917180" y="1647825"/>
            <a:ext cx="2035810" cy="316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Computaional Formula</a:t>
            </a:r>
            <a:endParaRPr lang="en-US" altLang="zh-CN" sz="14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4160" y="1720850"/>
            <a:ext cx="1041400" cy="571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660" y="2577465"/>
            <a:ext cx="1441450" cy="1079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69460" y="2733675"/>
            <a:ext cx="1141095" cy="316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Like Low_x</a:t>
            </a:r>
            <a:endParaRPr lang="en-US" altLang="zh-CN" sz="1400"/>
          </a:p>
        </p:txBody>
      </p:sp>
      <p:sp>
        <p:nvSpPr>
          <p:cNvPr id="21" name="文本框 20"/>
          <p:cNvSpPr txBox="1"/>
          <p:nvPr/>
        </p:nvSpPr>
        <p:spPr>
          <a:xfrm>
            <a:off x="4569460" y="3190240"/>
            <a:ext cx="1141095" cy="316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Like High_x</a:t>
            </a:r>
            <a:endParaRPr lang="en-US" altLang="zh-CN" sz="1400"/>
          </a:p>
        </p:txBody>
      </p:sp>
      <p:sp>
        <p:nvSpPr>
          <p:cNvPr id="22" name="右箭头 21"/>
          <p:cNvSpPr/>
          <p:nvPr/>
        </p:nvSpPr>
        <p:spPr>
          <a:xfrm>
            <a:off x="5716270" y="2851785"/>
            <a:ext cx="575310" cy="8064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744210" y="3323590"/>
            <a:ext cx="550545" cy="7556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1" idx="1"/>
          </p:cNvCxnSpPr>
          <p:nvPr/>
        </p:nvCxnSpPr>
        <p:spPr>
          <a:xfrm flipH="1" flipV="1">
            <a:off x="2646680" y="3323590"/>
            <a:ext cx="192278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0" idx="1"/>
          </p:cNvCxnSpPr>
          <p:nvPr/>
        </p:nvCxnSpPr>
        <p:spPr>
          <a:xfrm rot="10800000">
            <a:off x="3840480" y="936625"/>
            <a:ext cx="728980" cy="195580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2573020" y="924560"/>
            <a:ext cx="127317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535" y="2577465"/>
            <a:ext cx="2133600" cy="869950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>
            <a:off x="7964170" y="2884805"/>
            <a:ext cx="1162050" cy="43878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460" y="4033520"/>
            <a:ext cx="1885950" cy="78740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6511290" y="4058920"/>
            <a:ext cx="1322705" cy="278130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511290" y="4445635"/>
            <a:ext cx="1322705" cy="278130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889875" y="4013200"/>
            <a:ext cx="4286250" cy="494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Must all the rays are in the box(Lastest)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7917180" y="4400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Only need is one to go out(Earliest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2505" y="5060315"/>
            <a:ext cx="1083310" cy="37147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245860" y="5073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care the front Laser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4802505" y="5721985"/>
            <a:ext cx="5807075" cy="377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And of course the t_close </a:t>
            </a:r>
            <a:r>
              <a:rPr lang="en-US" altLang="zh-CN">
                <a:sym typeface="+mn-ea"/>
              </a:rPr>
              <a:t>≥0 </a:t>
            </a:r>
            <a:r>
              <a:rPr lang="en-US" altLang="zh-CN"/>
              <a:t>and t_far ≥0 is mandatory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70" y="82620"/>
            <a:ext cx="10969200" cy="705600"/>
          </a:xfrm>
        </p:spPr>
        <p:txBody>
          <a:bodyPr/>
          <a:p>
            <a:pPr algn="ctr"/>
            <a:r>
              <a:rPr lang="en-US" altLang="zh-CN" b="1"/>
              <a:t>The Output of the Lidar</a:t>
            </a:r>
            <a:endParaRPr lang="en-US" altLang="zh-CN" b="1"/>
          </a:p>
        </p:txBody>
      </p:sp>
      <p:sp>
        <p:nvSpPr>
          <p:cNvPr id="7" name="圆角矩形 6"/>
          <p:cNvSpPr/>
          <p:nvPr/>
        </p:nvSpPr>
        <p:spPr>
          <a:xfrm>
            <a:off x="3424555" y="961390"/>
            <a:ext cx="4890770" cy="190436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Drone Multi-Deck Sensor</a:t>
            </a:r>
            <a:endParaRPr lang="en-US" altLang="zh-CN" sz="2400"/>
          </a:p>
        </p:txBody>
      </p:sp>
      <p:sp>
        <p:nvSpPr>
          <p:cNvPr id="8" name="右箭头 7"/>
          <p:cNvSpPr/>
          <p:nvPr/>
        </p:nvSpPr>
        <p:spPr>
          <a:xfrm>
            <a:off x="2213610" y="1819275"/>
            <a:ext cx="1210945" cy="18732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8315325" y="1765300"/>
            <a:ext cx="1076325" cy="196850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2405" y="1193800"/>
            <a:ext cx="3232150" cy="812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Drone_Position(X,Y,Z)</a:t>
            </a:r>
            <a:endParaRPr lang="en-US" altLang="zh-CN" b="1"/>
          </a:p>
          <a:p>
            <a:r>
              <a:rPr lang="en-US" altLang="zh-CN"/>
              <a:t>Dimension=(E,3)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47955" y="1962150"/>
            <a:ext cx="3232150" cy="769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Lidar_Vector</a:t>
            </a:r>
            <a:endParaRPr lang="en-US" altLang="zh-CN" b="1"/>
          </a:p>
          <a:p>
            <a:r>
              <a:rPr lang="en-US" altLang="zh-CN"/>
              <a:t>Dimension=(E,6,3)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9391650" y="1520190"/>
            <a:ext cx="2271395" cy="687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Min_Distance</a:t>
            </a:r>
            <a:endParaRPr lang="en-US" altLang="zh-CN"/>
          </a:p>
          <a:p>
            <a:r>
              <a:rPr lang="en-US" altLang="zh-CN"/>
              <a:t>Dimension=(E,6)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010" y="4210685"/>
            <a:ext cx="4414520" cy="1268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07945" y="3429000"/>
            <a:ext cx="2920365" cy="2399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The Drone_Position_Set</a:t>
            </a:r>
            <a:endParaRPr lang="en-US" altLang="zh-CN" b="1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                    Drone Postion</a:t>
            </a:r>
            <a:endParaRPr lang="en-US" altLang="zh-CN"/>
          </a:p>
          <a:p>
            <a:r>
              <a:rPr lang="en-US" altLang="zh-CN"/>
              <a:t>                        [  1, 1, 1]</a:t>
            </a:r>
            <a:endParaRPr lang="en-US" altLang="zh-CN"/>
          </a:p>
          <a:p>
            <a:r>
              <a:rPr lang="en-US" altLang="zh-CN"/>
              <a:t>                        [  5, 2, 2]</a:t>
            </a:r>
            <a:endParaRPr lang="en-US" altLang="zh-CN"/>
          </a:p>
          <a:p>
            <a:r>
              <a:rPr lang="en-US" altLang="zh-CN"/>
              <a:t>                        [10, 3, 3]</a:t>
            </a:r>
            <a:endParaRPr lang="en-US" altLang="zh-CN"/>
          </a:p>
          <a:p>
            <a:r>
              <a:rPr lang="en-US" altLang="zh-CN"/>
              <a:t>                        [15, 4, 4]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32930" y="3329940"/>
            <a:ext cx="2338705" cy="441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/>
              <a:t>The result Matrix</a:t>
            </a:r>
            <a:endParaRPr lang="en-US" altLang="zh-CN"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2462530" y="4235450"/>
            <a:ext cx="868045" cy="1374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Env0</a:t>
            </a:r>
            <a:endParaRPr lang="en-US" altLang="zh-CN"/>
          </a:p>
          <a:p>
            <a:r>
              <a:rPr lang="en-US" altLang="zh-CN"/>
              <a:t>Env1</a:t>
            </a:r>
            <a:endParaRPr lang="en-US" altLang="zh-CN"/>
          </a:p>
          <a:p>
            <a:r>
              <a:rPr lang="en-US" altLang="zh-CN"/>
              <a:t>Env2</a:t>
            </a:r>
            <a:endParaRPr lang="en-US" altLang="zh-CN"/>
          </a:p>
          <a:p>
            <a:r>
              <a:rPr lang="en-US" altLang="zh-CN"/>
              <a:t>Env3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049010" y="3879850"/>
            <a:ext cx="4239895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X+          X-       Y+       Y-       Z+        Z-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LIDAR characteristics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141720" y="732790"/>
            <a:ext cx="5131435" cy="58102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Max_Detect_Range = 10M</a:t>
            </a:r>
            <a:endParaRPr lang="en-US" altLang="zh-CN"/>
          </a:p>
        </p:txBody>
      </p:sp>
      <p:sp>
        <p:nvSpPr>
          <p:cNvPr id="6" name="流程图: 过程 5"/>
          <p:cNvSpPr/>
          <p:nvPr/>
        </p:nvSpPr>
        <p:spPr>
          <a:xfrm>
            <a:off x="710565" y="1398905"/>
            <a:ext cx="10673715" cy="481330"/>
          </a:xfrm>
          <a:prstGeom prst="flowChartProcess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Lidar with automatic rotation in the XY plane</a:t>
            </a:r>
            <a:endParaRPr lang="en-US" altLang="zh-CN" sz="2400"/>
          </a:p>
        </p:txBody>
      </p:sp>
      <p:pic>
        <p:nvPicPr>
          <p:cNvPr id="9" name="图片 8" descr="outpu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1965325"/>
            <a:ext cx="4585970" cy="4480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55" y="2015490"/>
            <a:ext cx="6369050" cy="1701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45" y="3717290"/>
            <a:ext cx="3581400" cy="647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88560" y="5079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Action Dimension = (E,4)</a:t>
            </a:r>
            <a:endParaRPr lang="en-US" altLang="zh-CN"/>
          </a:p>
        </p:txBody>
      </p:sp>
      <p:sp>
        <p:nvSpPr>
          <p:cNvPr id="10" name="右箭头 9"/>
          <p:cNvSpPr/>
          <p:nvPr/>
        </p:nvSpPr>
        <p:spPr>
          <a:xfrm>
            <a:off x="7875905" y="4806950"/>
            <a:ext cx="815975" cy="13017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875905" y="5221605"/>
            <a:ext cx="815975" cy="13017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875905" y="5589905"/>
            <a:ext cx="815975" cy="13017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875905" y="5923915"/>
            <a:ext cx="815975" cy="13017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767445" y="4718050"/>
            <a:ext cx="95567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X_Force</a:t>
            </a:r>
            <a:endParaRPr lang="en-US" altLang="zh-CN" sz="1600"/>
          </a:p>
        </p:txBody>
      </p:sp>
      <p:sp>
        <p:nvSpPr>
          <p:cNvPr id="17" name="文本框 16"/>
          <p:cNvSpPr txBox="1"/>
          <p:nvPr/>
        </p:nvSpPr>
        <p:spPr>
          <a:xfrm>
            <a:off x="8767445" y="5085080"/>
            <a:ext cx="95567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Y_Force</a:t>
            </a:r>
            <a:endParaRPr lang="en-US" altLang="zh-CN" sz="1600"/>
          </a:p>
        </p:txBody>
      </p:sp>
      <p:sp>
        <p:nvSpPr>
          <p:cNvPr id="18" name="文本框 17"/>
          <p:cNvSpPr txBox="1"/>
          <p:nvPr/>
        </p:nvSpPr>
        <p:spPr>
          <a:xfrm>
            <a:off x="8767445" y="5486400"/>
            <a:ext cx="95567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Z_Force</a:t>
            </a:r>
            <a:endParaRPr lang="en-US" altLang="zh-CN" sz="1600"/>
          </a:p>
        </p:txBody>
      </p:sp>
      <p:sp>
        <p:nvSpPr>
          <p:cNvPr id="19" name="文本框 18"/>
          <p:cNvSpPr txBox="1"/>
          <p:nvPr/>
        </p:nvSpPr>
        <p:spPr>
          <a:xfrm>
            <a:off x="8943975" y="5847715"/>
            <a:ext cx="602615" cy="335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Yaw</a:t>
            </a:r>
            <a:endParaRPr lang="en-US" altLang="zh-CN" sz="1600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705" y="126435"/>
            <a:ext cx="10969200" cy="705600"/>
          </a:xfrm>
        </p:spPr>
        <p:txBody>
          <a:bodyPr/>
          <a:p>
            <a:pPr algn="ctr"/>
            <a:r>
              <a:rPr lang="en-US" altLang="zh-CN"/>
              <a:t>Lidar_Test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33095" y="831850"/>
            <a:ext cx="11174730" cy="683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 order to individually test if the LIDAR's range and steering functions are working correctly, I wrote a file to test it, and here are the coordinate path points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1463675"/>
            <a:ext cx="6696075" cy="183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425" y="1515745"/>
            <a:ext cx="2231390" cy="1727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925" y="6412865"/>
            <a:ext cx="7579360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The waypoints are carefully designed to avoid all obstacles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989570" y="58235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Each test point records two sets of data: one before rotation and one after rotation</a:t>
            </a:r>
            <a:endParaRPr lang="zh-CN" altLang="en-US"/>
          </a:p>
        </p:txBody>
      </p:sp>
      <p:pic>
        <p:nvPicPr>
          <p:cNvPr id="9" name="图片 8" descr="outp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3411220"/>
            <a:ext cx="6997065" cy="2884805"/>
          </a:xfrm>
          <a:prstGeom prst="rect">
            <a:avLst/>
          </a:prstGeom>
        </p:spPr>
      </p:pic>
      <p:pic>
        <p:nvPicPr>
          <p:cNvPr id="10" name="图片 9" descr="output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060" y="3411220"/>
            <a:ext cx="4657725" cy="22993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655" y="104845"/>
            <a:ext cx="10969200" cy="705600"/>
          </a:xfrm>
        </p:spPr>
        <p:txBody>
          <a:bodyPr/>
          <a:p>
            <a:r>
              <a:rPr lang="en-US" altLang="zh-CN"/>
              <a:t>Plot of the test results</a:t>
            </a:r>
            <a:endParaRPr lang="en-US" altLang="zh-CN"/>
          </a:p>
        </p:txBody>
      </p:sp>
      <p:pic>
        <p:nvPicPr>
          <p:cNvPr id="4" name="图片 3" descr="lidar_direction_-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6180" y="683895"/>
            <a:ext cx="3792855" cy="2844800"/>
          </a:xfrm>
          <a:prstGeom prst="rect">
            <a:avLst/>
          </a:prstGeom>
        </p:spPr>
      </p:pic>
      <p:pic>
        <p:nvPicPr>
          <p:cNvPr id="5" name="图片 4" descr="lidar_direction_+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679450"/>
            <a:ext cx="3798570" cy="2849245"/>
          </a:xfrm>
          <a:prstGeom prst="rect">
            <a:avLst/>
          </a:prstGeom>
        </p:spPr>
      </p:pic>
      <p:pic>
        <p:nvPicPr>
          <p:cNvPr id="6" name="图片 5" descr="lidar_direction_+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3693160"/>
            <a:ext cx="3759200" cy="2819400"/>
          </a:xfrm>
          <a:prstGeom prst="rect">
            <a:avLst/>
          </a:prstGeom>
        </p:spPr>
      </p:pic>
      <p:pic>
        <p:nvPicPr>
          <p:cNvPr id="7" name="图片 6" descr="lidar_direction_-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180" y="3693160"/>
            <a:ext cx="3829050" cy="2872105"/>
          </a:xfrm>
          <a:prstGeom prst="rect">
            <a:avLst/>
          </a:prstGeom>
        </p:spPr>
      </p:pic>
      <p:pic>
        <p:nvPicPr>
          <p:cNvPr id="8" name="图片 7" descr="lidar_direction_+Z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230" y="683895"/>
            <a:ext cx="3851910" cy="2889885"/>
          </a:xfrm>
          <a:prstGeom prst="rect">
            <a:avLst/>
          </a:prstGeom>
        </p:spPr>
      </p:pic>
      <p:pic>
        <p:nvPicPr>
          <p:cNvPr id="9" name="图片 8" descr="lidar_direction_-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25" y="3693160"/>
            <a:ext cx="3829050" cy="28721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7160" y="791210"/>
            <a:ext cx="7392035" cy="28448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1920" y="3813810"/>
            <a:ext cx="7355205" cy="28289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51445" y="835660"/>
            <a:ext cx="3577590" cy="57848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5819</Words>
  <Application>WPS 演示</Application>
  <PresentationFormat>宽屏</PresentationFormat>
  <Paragraphs>191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Drone Project</vt:lpstr>
      <vt:lpstr>LIDAR implementation principle</vt:lpstr>
      <vt:lpstr>Axis-Aligned Bounding Box</vt:lpstr>
      <vt:lpstr>How LIDAR detects the obstacle</vt:lpstr>
      <vt:lpstr>SLAB method in 3 Directions</vt:lpstr>
      <vt:lpstr>The Output of the Lidar</vt:lpstr>
      <vt:lpstr>LIDAR characteristics</vt:lpstr>
      <vt:lpstr>Lidar_Test</vt:lpstr>
      <vt:lpstr>Plot of the test results</vt:lpstr>
      <vt:lpstr>Test Results of the lidar</vt:lpstr>
      <vt:lpstr>The RL training and the Model result</vt:lpstr>
      <vt:lpstr>Whole Project Procedure</vt:lpstr>
      <vt:lpstr>Main structure of the document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Alexa</cp:lastModifiedBy>
  <cp:revision>245</cp:revision>
  <dcterms:created xsi:type="dcterms:W3CDTF">2019-06-19T02:08:00Z</dcterms:created>
  <dcterms:modified xsi:type="dcterms:W3CDTF">2025-05-28T20:51:09Z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E0AF4BB6D4E04D3AB289C0779BB9D345_11</vt:lpwstr>
  </property>
</Properties>
</file>